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71" r:id="rId3"/>
    <p:sldId id="257" r:id="rId4"/>
    <p:sldId id="258" r:id="rId5"/>
    <p:sldId id="286" r:id="rId6"/>
    <p:sldId id="287" r:id="rId7"/>
    <p:sldId id="288" r:id="rId8"/>
    <p:sldId id="289" r:id="rId9"/>
    <p:sldId id="262" r:id="rId10"/>
    <p:sldId id="285" r:id="rId11"/>
    <p:sldId id="290" r:id="rId12"/>
    <p:sldId id="295" r:id="rId13"/>
    <p:sldId id="291" r:id="rId14"/>
    <p:sldId id="292" r:id="rId15"/>
    <p:sldId id="293" r:id="rId16"/>
    <p:sldId id="294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825" autoAdjust="0"/>
    <p:restoredTop sz="94660"/>
  </p:normalViewPr>
  <p:slideViewPr>
    <p:cSldViewPr snapToGrid="0">
      <p:cViewPr>
        <p:scale>
          <a:sx n="66" d="100"/>
          <a:sy n="66" d="100"/>
        </p:scale>
        <p:origin x="14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1C665E-EFB4-4111-991B-0941C26D2B38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38C45-65F8-4777-9D83-764A4B489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6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35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37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3B612-5510-A6E6-7211-22988DDD4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C73492-0849-C7FB-63F9-923729A3B5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959639-ADD6-AE4A-5FFF-B29120A8B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00338-986A-E7D1-0234-F6A5D84824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2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9C21C-E16A-A825-5F36-6ECC208B4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A3BCCB-EC02-9721-AE11-B2E7B01A99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7067BA-CF22-135E-BE9F-B1CCD8B8C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01FBC-B250-1782-E177-D749BA3096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64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C9784-64A8-93C9-B00C-C727AC7F5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B528C5-06A2-11D6-019F-55514755C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13D97D-BAD5-9D15-BD17-1A6AC952DD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2E82F-6DC3-6D97-E73B-094D872CEC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03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3342D-A898-D618-A08A-5510AC8E4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6CF209-4A55-2066-3F08-517988EEB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350413-E94C-2B14-FCB4-2CEDA6C019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903B3-1C05-C422-26C7-FB3363FF74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338C45-65F8-4777-9D83-764A4B48907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39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8EC2B-C266-4FC0-8F76-E3C4B33606D6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6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7F28E-8D9F-4099-9058-479E3DC771DF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7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DE72C-47CC-4100-97EE-402E15279635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9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F260A-DD09-44F7-B980-373C528FDC8A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47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D41CE-7F3B-4257-BAF4-F24063ED1987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9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DB0C7-FA79-4E29-B2E6-228CF8AEE120}" type="datetime1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5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A3341-C3DF-4094-8264-056091B38B77}" type="datetime1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3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11E4D-438D-4A6F-8611-4DEB21836EA8}" type="datetime1">
              <a:rPr lang="en-US" smtClean="0"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5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DB540-5A3C-4AD5-AAD3-0D1A5AEAB781}" type="datetime1">
              <a:rPr lang="en-US" smtClean="0"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89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EBF8-EE30-46E3-A685-558B5769BD04}" type="datetime1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03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D7C-0421-49FA-AED7-C0F129B3DBEA}" type="datetime1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CSE, AITS,Rajampet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8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BB0DD-C3B9-4E7B-8C29-799E1154A712}" type="datetime1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Dept. of CSE, AITS,Rajampet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45EF9-4BF9-47DC-8719-C428B1527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00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ject 2">
            <a:extLst>
              <a:ext uri="{FF2B5EF4-FFF2-40B4-BE49-F238E27FC236}">
                <a16:creationId xmlns:a16="http://schemas.microsoft.com/office/drawing/2014/main" id="{D566566A-9619-3354-9F50-6134610A348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7" name="Subtitle 2"/>
          <p:cNvSpPr>
            <a:spLocks noGrp="1"/>
          </p:cNvSpPr>
          <p:nvPr>
            <p:ph type="ctrTitle"/>
          </p:nvPr>
        </p:nvSpPr>
        <p:spPr>
          <a:xfrm>
            <a:off x="1382332" y="1229611"/>
            <a:ext cx="9144000" cy="2459990"/>
          </a:xfrm>
        </p:spPr>
        <p:txBody>
          <a:bodyPr/>
          <a:lstStyle/>
          <a:p>
            <a:pPr eaLnBrk="1" hangingPunct="1"/>
            <a:br>
              <a:rPr lang="en-US" altLang="en-US" sz="1600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altLang="en-US" sz="1600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altLang="en-US" sz="2000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PRESENTED BY</a:t>
            </a:r>
          </a:p>
          <a:p>
            <a:pPr algn="l" eaLnBrk="1" hangingPunct="1"/>
            <a:endParaRPr lang="en-US" altLang="en-US" sz="1600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/>
            <a:r>
              <a:rPr lang="en-US" altLang="en-US" sz="3600" dirty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Shanmukha Rao Sahukari                   </a:t>
            </a:r>
            <a:br>
              <a:rPr lang="en-US" altLang="en-US" sz="1600" dirty="0">
                <a:latin typeface="Times New Roman" pitchFamily="18" charset="0"/>
                <a:cs typeface="Times New Roman" pitchFamily="18" charset="0"/>
              </a:rPr>
            </a:br>
            <a:endParaRPr lang="en-US" altLang="en-US" sz="1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Subtitle 2"/>
          <p:cNvSpPr txBox="1">
            <a:spLocks noGrp="1"/>
          </p:cNvSpPr>
          <p:nvPr>
            <p:ph type="subTitle" idx="1"/>
          </p:nvPr>
        </p:nvSpPr>
        <p:spPr bwMode="auto">
          <a:xfrm>
            <a:off x="1524000" y="3762374"/>
            <a:ext cx="9144000" cy="1793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/>
          </a:bodyPr>
          <a:lstStyle/>
          <a:p>
            <a:pPr algn="l">
              <a:spcBef>
                <a:spcPct val="2000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Authentication Module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Developed by: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Shanmukha Rao Sahukari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Tech Stack: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HTML, CSS, JavaScript, Node.js, Express.js, MySQL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Date: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28 November 2024</a:t>
            </a:r>
            <a:endParaRPr lang="en-US" altLang="en-US" sz="1200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</a:t>
            </a:fld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634543" y="1425526"/>
            <a:ext cx="8781245" cy="5545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Skill Forge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– </a:t>
            </a: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Milestone 1 Presentation</a:t>
            </a:r>
            <a:endParaRPr lang="en-US" altLang="en-US" sz="2200" b="1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1382332" y="5937161"/>
            <a:ext cx="9285668" cy="38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1382332" y="1510902"/>
            <a:ext cx="94230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C9796F4-0A69-4EE6-58D1-842F5AED28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845" y="131468"/>
            <a:ext cx="4239305" cy="1221285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40717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8169A-C0C2-E317-E4A6-F3F3E432B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ject 2">
            <a:extLst>
              <a:ext uri="{FF2B5EF4-FFF2-40B4-BE49-F238E27FC236}">
                <a16:creationId xmlns:a16="http://schemas.microsoft.com/office/drawing/2014/main" id="{D37F6A7C-0323-E595-EC56-747E5471EDB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61D2C5-BBCC-E426-2671-515EE6764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(Login Page)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DF828-B676-9413-9698-0E2DF18E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AE63B3-F879-F324-10A5-C1A69076A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08" y="1160585"/>
            <a:ext cx="4865992" cy="4865992"/>
          </a:xfrm>
          <a:prstGeom prst="rect">
            <a:avLst/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439EBE-7579-0F46-7F93-8DB8DCC9001E}"/>
              </a:ext>
            </a:extLst>
          </p:cNvPr>
          <p:cNvSpPr txBox="1"/>
          <p:nvPr/>
        </p:nvSpPr>
        <p:spPr>
          <a:xfrm>
            <a:off x="502602" y="1951672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Login Page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Clean user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Email and password input fields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Error handling for invalid credentials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Integrated with backend login API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3F6AA8-2473-E8CA-0907-30C4C9112B68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0856022-3B93-1FB2-15A1-8721AEC912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7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9A12D-6DC0-4D95-09AC-0291485D7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id="{C5F8962F-AA04-8273-A564-14ECA343EE8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8424D2-85CD-9051-0A5A-C406B400F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(Register Page)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CC4D6-347C-238C-F201-D13F49D0D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11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9F1CE2-0619-209A-B358-8337CE5E034E}"/>
              </a:ext>
            </a:extLst>
          </p:cNvPr>
          <p:cNvSpPr txBox="1"/>
          <p:nvPr/>
        </p:nvSpPr>
        <p:spPr>
          <a:xfrm>
            <a:off x="502602" y="1951672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Register Page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Name, email, password fields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Input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Connected to backend register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Auto-redirect after successful signup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33145C2-9BF4-9C89-7085-752F85C47CBB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3630BAA9-21B0-B1CC-F837-0B33B1CD53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A138BF-D236-4A8A-A62F-BC48D704AB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864" y="1574887"/>
            <a:ext cx="6279363" cy="418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55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35EE8-11F2-50D5-1A93-60D4B6E6B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>
            <a:extLst>
              <a:ext uri="{FF2B5EF4-FFF2-40B4-BE49-F238E27FC236}">
                <a16:creationId xmlns:a16="http://schemas.microsoft.com/office/drawing/2014/main" id="{CB5830AD-38A7-5ABA-DE98-F25C9FB65ED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585DE7-1021-7211-4CC0-12AE5F24D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Landing Page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0C6EB-855C-875C-9A43-90492F3B7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12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B0966-BFC4-78F7-51E4-33E2FB3B8DA4}"/>
              </a:ext>
            </a:extLst>
          </p:cNvPr>
          <p:cNvSpPr txBox="1"/>
          <p:nvPr/>
        </p:nvSpPr>
        <p:spPr>
          <a:xfrm>
            <a:off x="359567" y="2090172"/>
            <a:ext cx="598336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What the Landing Page Represents: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The landing page is the 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first point of interaction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for users on the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SkillForge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learning platform.</a:t>
            </a:r>
            <a:br>
              <a:rPr lang="en-US" sz="24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It communicates the platform’s purpose, key features, and encourages users to sign up or log in.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D657EED-A4F9-615F-8F8D-AA4B075B8EF3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AB915A5-090C-39EE-FEBB-A5A4034EAB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3E2184-DB42-5621-6F58-2D5CA53EE6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897" y="1349431"/>
            <a:ext cx="4590997" cy="459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49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1477D-DB89-A294-597F-35D41E9B6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>
            <a:extLst>
              <a:ext uri="{FF2B5EF4-FFF2-40B4-BE49-F238E27FC236}">
                <a16:creationId xmlns:a16="http://schemas.microsoft.com/office/drawing/2014/main" id="{ED080B49-E471-604B-8192-6A93E7C4945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AB897E-55EF-165C-F830-B007B3A68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Postman Testing: Register API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787B9-AE1E-2A4B-B3E9-3FB5B588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13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2DA24D-A566-6E34-725B-F124DF0CC462}"/>
              </a:ext>
            </a:extLst>
          </p:cNvPr>
          <p:cNvSpPr txBox="1"/>
          <p:nvPr/>
        </p:nvSpPr>
        <p:spPr>
          <a:xfrm>
            <a:off x="502602" y="1951672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Register API Test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Endpoint: POST /register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Purpose: Create new 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Tested with valid and invalid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Stored in MySQL successfully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33CE4A3-9872-0ED4-E8D3-9243DB551D5E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68CBDD6-28E9-81E1-A15F-7128967B61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313B9C-B092-D3FF-4BCB-98DAA1F558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790" y="1394706"/>
            <a:ext cx="6851619" cy="4286565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644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BF9C4-44F7-38CC-B048-961639E2C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C41C3B93-E3F8-4157-3A7B-F97962809AB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3EF256-C5C7-F05A-D954-A9EC1ADD6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Postman Testing: Login API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9DDFC-C666-F7F8-45E9-C11D26585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14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FDDEC6-DFBA-FE11-8C65-97B4EA5918B0}"/>
              </a:ext>
            </a:extLst>
          </p:cNvPr>
          <p:cNvSpPr txBox="1"/>
          <p:nvPr/>
        </p:nvSpPr>
        <p:spPr>
          <a:xfrm>
            <a:off x="197522" y="1975119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Login API Test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Endpoint: POST /login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Verifies email &amp; password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Returns JWT token + user info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Error handled: User not found, wrong password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36DA02-F1B2-66D8-4EE5-E562EDCEB7F1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FAE9798-3448-23E2-3EE9-000A383433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F5AB07-687F-48C0-9381-738352758D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062" y="1371179"/>
            <a:ext cx="6578416" cy="4115642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4903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FD563-F389-C078-E3F8-27109282E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2">
            <a:extLst>
              <a:ext uri="{FF2B5EF4-FFF2-40B4-BE49-F238E27FC236}">
                <a16:creationId xmlns:a16="http://schemas.microsoft.com/office/drawing/2014/main" id="{D61B0353-E7D9-3F90-1083-4EAF6CD15B4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2EF7D1-7512-A946-A651-63E3DB3C3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Postman Testing: Protected Route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5149B-EE87-9393-ADF2-49D3C0E77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601F5-1553-522C-A2FD-104948BBF3BD}"/>
              </a:ext>
            </a:extLst>
          </p:cNvPr>
          <p:cNvSpPr txBox="1"/>
          <p:nvPr/>
        </p:nvSpPr>
        <p:spPr>
          <a:xfrm>
            <a:off x="197522" y="1975119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Protected Route: /me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Requires Authorization: Bearer &lt;token&gt;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Returns authenticated user details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Ensures JWT security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6CBD958-7190-FC20-87B8-18CDF29BC582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36F861F-92FF-A580-0A55-3AA54AA9CE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0E73B1-C4CC-7ABD-DF41-AE8BFBBACB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54" y="1471246"/>
            <a:ext cx="6241320" cy="3915508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effectLst>
            <a:outerShdw blurRad="50800" dist="38100" dir="5400000" sx="101000" sy="101000" algn="t" rotWithShape="0">
              <a:prstClr val="black"/>
            </a:outerShd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284534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31AA9-C3AA-1354-1FBF-F53D73CAF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2">
            <a:extLst>
              <a:ext uri="{FF2B5EF4-FFF2-40B4-BE49-F238E27FC236}">
                <a16:creationId xmlns:a16="http://schemas.microsoft.com/office/drawing/2014/main" id="{F23278A4-E05A-9185-673E-EEB531B89A2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88480F-9FFA-3A14-575D-6233BFD51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008" y="234009"/>
            <a:ext cx="10515600" cy="88141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709D1-F77A-A283-D734-79792999D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737F95-79CC-52F5-D821-6B7AB8404087}"/>
              </a:ext>
            </a:extLst>
          </p:cNvPr>
          <p:cNvSpPr txBox="1"/>
          <p:nvPr/>
        </p:nvSpPr>
        <p:spPr>
          <a:xfrm>
            <a:off x="502601" y="1951670"/>
            <a:ext cx="633195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✔ Milestone 1 Completed Successfully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Authentication module fully implemented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Backend tested using Postman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Frontend integrated with backend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Project structured and documented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Ready for Milestone 2 (Dashboard, Courses Module, etc.)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8BBC32-7EF6-7A4A-D94D-B4CB1320F3B8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340CBAA2-8F75-6E2C-BC1F-E97745C70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258708"/>
            <a:ext cx="2391755" cy="6890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E4BBA0-F495-EE5B-D69D-5C70BB2088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993" y="1497624"/>
            <a:ext cx="4097213" cy="409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72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2">
            <a:extLst>
              <a:ext uri="{FF2B5EF4-FFF2-40B4-BE49-F238E27FC236}">
                <a16:creationId xmlns:a16="http://schemas.microsoft.com/office/drawing/2014/main" id="{22A25E9B-9669-1997-49A9-1FF2A7CE630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819" y="2791326"/>
            <a:ext cx="10515600" cy="1046511"/>
          </a:xfrm>
        </p:spPr>
        <p:txBody>
          <a:bodyPr>
            <a:noAutofit/>
          </a:bodyPr>
          <a:lstStyle/>
          <a:p>
            <a:pPr algn="ctr"/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3F47F3-F6E5-D2F3-F705-E09101E07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83" y="117453"/>
            <a:ext cx="2602513" cy="74974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EF0BDB-ACCB-012A-9BE5-35D198E00C70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364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13F7E-0275-EB8C-B747-CA31C4634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2">
            <a:extLst>
              <a:ext uri="{FF2B5EF4-FFF2-40B4-BE49-F238E27FC236}">
                <a16:creationId xmlns:a16="http://schemas.microsoft.com/office/drawing/2014/main" id="{BD7C72F3-4E97-B609-847F-68DA8156819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FC0DEC-EC7D-DE03-E1F1-D392F3726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6449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569AB-9F36-EC43-3EB8-7A97A5090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656" y="1364739"/>
            <a:ext cx="5410397" cy="4991611"/>
          </a:xfrm>
        </p:spPr>
        <p:txBody>
          <a:bodyPr>
            <a:normAutofit fontScale="85000" lnSpcReduction="20000"/>
          </a:bodyPr>
          <a:lstStyle/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Project Overview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Product Backlog (Sprint 1)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Sprint Backlog Summary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Requirements (Non-Functional)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Architecture Diagram 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Use Case Diagram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MYSQL Database Schema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Login Page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Register Page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Landing Page</a:t>
            </a:r>
          </a:p>
          <a:p>
            <a:pPr marL="608965" marR="185420" indent="-457200" algn="just">
              <a:lnSpc>
                <a:spcPct val="150000"/>
              </a:lnSpc>
              <a:spcBef>
                <a:spcPts val="0"/>
              </a:spcBef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B08DA7-748E-E55D-599F-58C60F25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2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69E883-4438-516B-4824-9B82695E9FB3}"/>
              </a:ext>
            </a:extLst>
          </p:cNvPr>
          <p:cNvCxnSpPr>
            <a:cxnSpLocks/>
          </p:cNvCxnSpPr>
          <p:nvPr/>
        </p:nvCxnSpPr>
        <p:spPr>
          <a:xfrm>
            <a:off x="1342663" y="1171574"/>
            <a:ext cx="9462712" cy="58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06C6848-FCFD-840A-0192-D9C0284D413F}"/>
              </a:ext>
            </a:extLst>
          </p:cNvPr>
          <p:cNvSpPr txBox="1">
            <a:spLocks/>
          </p:cNvSpPr>
          <p:nvPr/>
        </p:nvSpPr>
        <p:spPr>
          <a:xfrm>
            <a:off x="6285053" y="1489962"/>
            <a:ext cx="5410397" cy="4991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4665" marR="185420" indent="-342900" algn="just">
              <a:lnSpc>
                <a:spcPct val="150000"/>
              </a:lnSpc>
              <a:spcBef>
                <a:spcPts val="0"/>
              </a:spcBef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Postman Testing: Protected Route</a:t>
            </a:r>
          </a:p>
          <a:p>
            <a:pPr marL="494665" marR="185420" indent="-342900" algn="just">
              <a:lnSpc>
                <a:spcPct val="150000"/>
              </a:lnSpc>
              <a:spcBef>
                <a:spcPts val="0"/>
              </a:spcBef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Postman Testing: Register API</a:t>
            </a:r>
          </a:p>
          <a:p>
            <a:pPr marL="494665" marR="185420" indent="-342900" algn="just">
              <a:lnSpc>
                <a:spcPct val="150000"/>
              </a:lnSpc>
              <a:spcBef>
                <a:spcPts val="0"/>
              </a:spcBef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Postman Testing: Login API</a:t>
            </a:r>
          </a:p>
          <a:p>
            <a:pPr marL="494665" marR="185420" indent="-342900" algn="just">
              <a:lnSpc>
                <a:spcPct val="150000"/>
              </a:lnSpc>
              <a:spcBef>
                <a:spcPts val="0"/>
              </a:spcBef>
            </a:pPr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pPr marL="494665" marR="185420" indent="-342900" algn="just">
              <a:lnSpc>
                <a:spcPct val="150000"/>
              </a:lnSpc>
              <a:spcBef>
                <a:spcPts val="0"/>
              </a:spcBef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629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2">
            <a:extLst>
              <a:ext uri="{FF2B5EF4-FFF2-40B4-BE49-F238E27FC236}">
                <a16:creationId xmlns:a16="http://schemas.microsoft.com/office/drawing/2014/main" id="{51C540D2-DABD-DA5F-2FEE-985510933ED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6449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Project Overview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8156"/>
            <a:ext cx="10875745" cy="4991611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What is SkillForge?</a:t>
            </a:r>
          </a:p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SkillForge is a full-stack e-learning platform designed to provide a seamless learning experience with course browsing, user authentication, dashboards, and future AI-powered features.</a:t>
            </a:r>
          </a:p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</a:rPr>
              <a:t>Milestone 1 Focus</a:t>
            </a:r>
          </a:p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Authentication Module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Database Setup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UI (Login &amp; Registration)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API Development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Postman Testing</a:t>
            </a:r>
            <a:br>
              <a:rPr lang="en-I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✔ Documentation &amp; GitHub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3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7AC4216-609F-DC58-D4AD-0CBC26BB2995}"/>
              </a:ext>
            </a:extLst>
          </p:cNvPr>
          <p:cNvCxnSpPr>
            <a:cxnSpLocks/>
          </p:cNvCxnSpPr>
          <p:nvPr/>
        </p:nvCxnSpPr>
        <p:spPr>
          <a:xfrm>
            <a:off x="1390650" y="1229612"/>
            <a:ext cx="9414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4735672-9054-A0F9-5B8D-2C3CB08818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45" y="233831"/>
            <a:ext cx="3422708" cy="98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02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2">
            <a:extLst>
              <a:ext uri="{FF2B5EF4-FFF2-40B4-BE49-F238E27FC236}">
                <a16:creationId xmlns:a16="http://schemas.microsoft.com/office/drawing/2014/main" id="{C73A1C0A-4EED-F671-06A8-B308ABBC8A3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67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Product Backlog (Sprint 1)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1231" y="1350962"/>
            <a:ext cx="10515600" cy="5005387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Key Backlog Items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User Registration Module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User Login Module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Password Encryption (</a:t>
            </a:r>
            <a:r>
              <a:rPr lang="en-IN" sz="2400" dirty="0" err="1">
                <a:solidFill>
                  <a:schemeClr val="accent5">
                    <a:lumMod val="50000"/>
                  </a:schemeClr>
                </a:solidFill>
              </a:rPr>
              <a:t>bcrypt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JWT-based Authentication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Protected Route (/me)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Frontend Login Page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Frontend Register Page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MySQL Database Setup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API Testing (Postman)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Documentation &amp; GitHub Commit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4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2A91B93-DA3A-2D9B-DC39-0FA3A04472ED}"/>
              </a:ext>
            </a:extLst>
          </p:cNvPr>
          <p:cNvCxnSpPr>
            <a:cxnSpLocks/>
          </p:cNvCxnSpPr>
          <p:nvPr/>
        </p:nvCxnSpPr>
        <p:spPr>
          <a:xfrm>
            <a:off x="1400175" y="1229612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7D8656B-B913-B010-64C8-65D9F57856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278750"/>
            <a:ext cx="3175980" cy="91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1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24B09-FEC7-F3DC-93E0-2D25138B9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>
            <a:extLst>
              <a:ext uri="{FF2B5EF4-FFF2-40B4-BE49-F238E27FC236}">
                <a16:creationId xmlns:a16="http://schemas.microsoft.com/office/drawing/2014/main" id="{714C5B6D-C6D7-B82A-7C0E-B2A113DFA4A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BD8C99-EF51-4BF6-B4A0-51C5EB5D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67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Sprint Backlog Summary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9A743-460C-1D7E-C525-C6F7375E2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231" y="1350962"/>
            <a:ext cx="10515600" cy="5005387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Completed Sprint Tasks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Project folder structure setup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MySQL database &amp; table creation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Register API backend implementation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Login API backend implementation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JWT Middleware creation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Frontend UI design (Login &amp; Register)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Integration of frontend with backend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Postman testing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GitHub repository setup</a:t>
            </a:r>
          </a:p>
          <a:p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Requirement &amp; backlog documentation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A17BB0-A08F-C297-89A0-10B64E79F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5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B28917A-D1C8-8332-1323-E83A262EE2D6}"/>
              </a:ext>
            </a:extLst>
          </p:cNvPr>
          <p:cNvCxnSpPr>
            <a:cxnSpLocks/>
          </p:cNvCxnSpPr>
          <p:nvPr/>
        </p:nvCxnSpPr>
        <p:spPr>
          <a:xfrm>
            <a:off x="1400175" y="1229612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719CE08-73A3-6CFE-EF00-B41DDA093E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03" y="323218"/>
            <a:ext cx="2809875" cy="80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41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214D0-ADF8-6EBF-35AF-127A58C0C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>
            <a:extLst>
              <a:ext uri="{FF2B5EF4-FFF2-40B4-BE49-F238E27FC236}">
                <a16:creationId xmlns:a16="http://schemas.microsoft.com/office/drawing/2014/main" id="{55BCD11B-F496-8605-3233-01DC2CCF62B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2C91DD-12D2-07AC-E060-35B5432FB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67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Requirements (Non-Functional)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C5C4B-F1AE-15F0-440D-4860E7465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231" y="1350962"/>
            <a:ext cx="10515600" cy="5005387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Non-Functional Requirements</a:t>
            </a:r>
          </a:p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Security: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No plain-text passwords</a:t>
            </a:r>
          </a:p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Performance: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APIs must respond quickly</a:t>
            </a:r>
          </a:p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Scalability: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Must support future features</a:t>
            </a:r>
          </a:p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Maintainability: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Clean folder structure (frontend + backend separation)</a:t>
            </a:r>
          </a:p>
          <a:p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Usability:</a:t>
            </a:r>
            <a:r>
              <a:rPr lang="en-IN" sz="2400" dirty="0">
                <a:solidFill>
                  <a:schemeClr val="accent5">
                    <a:lumMod val="50000"/>
                  </a:schemeClr>
                </a:solidFill>
              </a:rPr>
              <a:t> Simple and user-friendly UI design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D1E229-7BB3-1E7B-8EEA-BD0467BFD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6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FC122F5-4662-1DF0-6785-07C69C5D66FB}"/>
              </a:ext>
            </a:extLst>
          </p:cNvPr>
          <p:cNvCxnSpPr>
            <a:cxnSpLocks/>
          </p:cNvCxnSpPr>
          <p:nvPr/>
        </p:nvCxnSpPr>
        <p:spPr>
          <a:xfrm>
            <a:off x="1400175" y="1229612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C7A4D39-D95E-7B95-F956-F491F3759C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96" y="379433"/>
            <a:ext cx="2615878" cy="75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092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471BE-E252-9804-F00C-DD18B53E2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2">
            <a:extLst>
              <a:ext uri="{FF2B5EF4-FFF2-40B4-BE49-F238E27FC236}">
                <a16:creationId xmlns:a16="http://schemas.microsoft.com/office/drawing/2014/main" id="{4441993C-7F9A-333F-02DA-4520ABBF094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719EE8-5FA6-753E-A89F-F537281EC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67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Architecture Diagram 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FBDEE1-E39E-039C-688A-C3D3B58CF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7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DC53C4-0388-851F-1DBA-00D63C39A3EB}"/>
              </a:ext>
            </a:extLst>
          </p:cNvPr>
          <p:cNvCxnSpPr>
            <a:cxnSpLocks/>
          </p:cNvCxnSpPr>
          <p:nvPr/>
        </p:nvCxnSpPr>
        <p:spPr>
          <a:xfrm>
            <a:off x="1400175" y="1229612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8AD2704-A51D-E74E-99A3-74F07A041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06" y="1781992"/>
            <a:ext cx="2900892" cy="435133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F2BEC6-9577-7815-27C6-A358146212D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68" y="405227"/>
            <a:ext cx="2402744" cy="6921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03B317-CB6F-1156-F311-B567B0C6A3B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705" y="1522924"/>
            <a:ext cx="3492670" cy="45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79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9759E-79B4-8230-4225-6F63EEB51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ject 2">
            <a:extLst>
              <a:ext uri="{FF2B5EF4-FFF2-40B4-BE49-F238E27FC236}">
                <a16:creationId xmlns:a16="http://schemas.microsoft.com/office/drawing/2014/main" id="{6889059C-8047-DD8E-36D3-83F583B2C92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3CC80-43BC-FF6B-AFB6-3A31DA1B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672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Use Case Diagram</a:t>
            </a:r>
            <a:endParaRPr 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29C9C-25AE-F306-6611-774674BF7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231" y="1350962"/>
            <a:ext cx="10515600" cy="5005387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Use Case: Complete structure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Actors: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User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Use Cases: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Register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Login</a:t>
            </a:r>
          </a:p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Access Profile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/me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IN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9EEFCE-F8D8-BEDD-3D68-F685B003D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8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73C7BE7-4B03-D248-158B-FB32BB3F6F58}"/>
              </a:ext>
            </a:extLst>
          </p:cNvPr>
          <p:cNvCxnSpPr>
            <a:cxnSpLocks/>
          </p:cNvCxnSpPr>
          <p:nvPr/>
        </p:nvCxnSpPr>
        <p:spPr>
          <a:xfrm>
            <a:off x="1400175" y="1229612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4CDBF5A-1648-88AB-F418-A228206CE3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004" y="1301426"/>
            <a:ext cx="2297757" cy="532797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56A8A3-EABC-3473-4819-A0F2F7961FF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171962"/>
            <a:ext cx="3175980" cy="91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57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2">
            <a:extLst>
              <a:ext uri="{FF2B5EF4-FFF2-40B4-BE49-F238E27FC236}">
                <a16:creationId xmlns:a16="http://schemas.microsoft.com/office/drawing/2014/main" id="{8D4DFEC6-D589-2F8A-4905-F51D5FA24BF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87239" cy="6858000"/>
          </a:xfrm>
          <a:prstGeom prst="rect">
            <a:avLst/>
          </a:prstGeom>
          <a:effectLst>
            <a:outerShdw blurRad="50800" dist="50800" dir="4800000" sx="3000" sy="3000" algn="ctr" rotWithShape="0">
              <a:srgbClr val="000000">
                <a:alpha val="43137"/>
              </a:srgbClr>
            </a:outerShdw>
            <a:softEdge rad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46511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accent5">
                    <a:lumMod val="50000"/>
                  </a:schemeClr>
                </a:solidFill>
              </a:rPr>
              <a:t>Database Schema</a:t>
            </a:r>
            <a:endParaRPr lang="en-US" sz="40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45EF9-4BF9-47DC-8719-C428B1527DDF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EDB897-228F-E6BE-EE71-57DC99CE8F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730" y="983725"/>
            <a:ext cx="6550926" cy="346833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F5EEB5-0FB2-CECE-D258-A031E244825C}"/>
              </a:ext>
            </a:extLst>
          </p:cNvPr>
          <p:cNvCxnSpPr>
            <a:cxnSpLocks/>
          </p:cNvCxnSpPr>
          <p:nvPr/>
        </p:nvCxnSpPr>
        <p:spPr>
          <a:xfrm>
            <a:off x="1393400" y="972437"/>
            <a:ext cx="9405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E4D77A8-D945-67D6-032A-5C2BE30237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977086"/>
              </p:ext>
            </p:extLst>
          </p:nvPr>
        </p:nvGraphicFramePr>
        <p:xfrm>
          <a:off x="1181100" y="4610894"/>
          <a:ext cx="10515600" cy="1828800"/>
        </p:xfrm>
        <a:graphic>
          <a:graphicData uri="http://schemas.openxmlformats.org/drawingml/2006/table">
            <a:tbl>
              <a:tblPr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57287176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575297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0675247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Field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44810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INT (PK, Auto Increment)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Unique user 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91196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Username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78876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email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VARCHAR (Unique)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Login email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007267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password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VARCHAR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Hashed password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5">
                            <a:lumMod val="40000"/>
                            <a:lumOff val="60000"/>
                          </a:schemeClr>
                        </a:gs>
                        <a:gs pos="100000">
                          <a:schemeClr val="accent1">
                            <a:lumMod val="40000"/>
                            <a:lumOff val="6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39621567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7B55B601-EFA0-46C8-CF45-0790FBCE86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2" y="135863"/>
            <a:ext cx="2391755" cy="68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71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208</TotalTime>
  <Words>588</Words>
  <Application>Microsoft Office PowerPoint</Application>
  <PresentationFormat>Widescreen</PresentationFormat>
  <Paragraphs>144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  PRESENTED BY  Shanmukha Rao Sahukari                    </vt:lpstr>
      <vt:lpstr>TABLE OF CONTENTS</vt:lpstr>
      <vt:lpstr>Project Overview</vt:lpstr>
      <vt:lpstr>Product Backlog (Sprint 1)</vt:lpstr>
      <vt:lpstr>Sprint Backlog Summary</vt:lpstr>
      <vt:lpstr>Requirements (Non-Functional)</vt:lpstr>
      <vt:lpstr>Architecture Diagram </vt:lpstr>
      <vt:lpstr>Use Case Diagram</vt:lpstr>
      <vt:lpstr>Database Schema</vt:lpstr>
      <vt:lpstr>(Login Page)</vt:lpstr>
      <vt:lpstr>(Register Page)</vt:lpstr>
      <vt:lpstr>Landing Page</vt:lpstr>
      <vt:lpstr>Postman Testing: Register API</vt:lpstr>
      <vt:lpstr>Postman Testing: Login API</vt:lpstr>
      <vt:lpstr>Postman Testing: Protected Route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  SURENDRA.M           (Roll. No. 21701A0501) SIVA.A                              (Roll. No. 22705A0501 ) SURESH.M        (Roll. No. XXXXXXX)</dc:title>
  <dc:creator>APSSDC</dc:creator>
  <cp:lastModifiedBy>Shanmukh Sahukari</cp:lastModifiedBy>
  <cp:revision>57</cp:revision>
  <dcterms:created xsi:type="dcterms:W3CDTF">2024-09-26T06:12:57Z</dcterms:created>
  <dcterms:modified xsi:type="dcterms:W3CDTF">2025-11-28T13:47:31Z</dcterms:modified>
</cp:coreProperties>
</file>

<file path=docProps/thumbnail.jpeg>
</file>